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handoutMasterIdLst>
    <p:handoutMasterId r:id="rId14"/>
  </p:handoutMasterIdLst>
  <p:sldIdLst>
    <p:sldId id="257" r:id="rId2"/>
    <p:sldId id="270" r:id="rId3"/>
    <p:sldId id="267" r:id="rId4"/>
    <p:sldId id="271" r:id="rId5"/>
    <p:sldId id="274" r:id="rId6"/>
    <p:sldId id="268" r:id="rId7"/>
    <p:sldId id="278" r:id="rId8"/>
    <p:sldId id="269" r:id="rId9"/>
    <p:sldId id="260" r:id="rId10"/>
    <p:sldId id="262" r:id="rId11"/>
    <p:sldId id="264" r:id="rId12"/>
    <p:sldId id="279" r:id="rId1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wnloads\938651%20(1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758131610793646"/>
          <c:y val="7.1816666938673182E-2"/>
          <c:w val="0.47241867043847297"/>
          <c:h val="0.92818330055985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'[938651 (1).xls]Лист1'!$A$11:$A$13,'[938651 (1).xls]Лист1'!$A$16:$A$18,'[938651 (1).xls]Лист1'!$A$21:$A$23,'[938651 (1).xls]Лист1'!$A$26:$A$28,'[938651 (1).xls]Лист1'!$A$31:$A$33,'[938651 (1).xls]Лист1'!$A$36:$A$38</c:f>
              <c:strCache>
                <c:ptCount val="18"/>
                <c:pt idx="0">
                  <c:v>1.1. Эмпатийность и социорефлексия</c:v>
                </c:pt>
                <c:pt idx="1">
                  <c:v>1.2. Самоорганизованность</c:v>
                </c:pt>
                <c:pt idx="2">
                  <c:v>1.3. Общая культура</c:v>
                </c:pt>
                <c:pt idx="3">
                  <c:v>2.1. Умение ставить цели и задачи в соответствии с возрастными и индивидуальными особенностями обучающихся</c:v>
                </c:pt>
                <c:pt idx="4">
                  <c:v>2.2.Умение перевести тему урока в педагогическую задачу</c:v>
                </c:pt>
                <c:pt idx="5">
                  <c:v>2.3. Умение вовлечь обучающихся в процесс формулирования целей и задач</c:v>
                </c:pt>
                <c:pt idx="6">
                  <c:v>3.1. Умение создавать ситуации, обеспечивающие успех в учебной деятельности</c:v>
                </c:pt>
                <c:pt idx="7">
                  <c:v>3.2. Умение создавать условия обеспечения позитивной мотивации обучающихся</c:v>
                </c:pt>
                <c:pt idx="8">
                  <c:v>3.3. Умение создавать условия для самомотивирования обучающихся</c:v>
                </c:pt>
                <c:pt idx="9">
                  <c:v>4.1. Компетентность в методах преподавания</c:v>
                </c:pt>
                <c:pt idx="10">
                  <c:v>4.2. Компетентность в предмете преподавания</c:v>
                </c:pt>
                <c:pt idx="11">
                  <c:v>4.3. Компетентность в субъективных условиях деятельности</c:v>
                </c:pt>
                <c:pt idx="12">
                  <c:v>5.1. Умение выбрать и реализовать образовательную программу</c:v>
                </c:pt>
                <c:pt idx="13">
                  <c:v>5.2. Умение разработать собственные программные, методические и дидактические материалы </c:v>
                </c:pt>
                <c:pt idx="14">
                  <c:v>5.3. Умение принимать решения в педагогических ситуациях</c:v>
                </c:pt>
                <c:pt idx="15">
                  <c:v>6.1. Умение устанавливать субъект-субъектные отношения</c:v>
                </c:pt>
                <c:pt idx="16">
                  <c:v>6.2. Умение организовать учебную деятельность обучающихся</c:v>
                </c:pt>
                <c:pt idx="17">
                  <c:v>6.3. Умение реализовать педагогическое оценивание</c:v>
                </c:pt>
              </c:strCache>
            </c:strRef>
          </c:cat>
          <c:val>
            <c:numRef>
              <c:f>'[938651 (1).xls]Лист1'!$B$11:$B$13,'[938651 (1).xls]Лист1'!$B$16:$B$18,'[938651 (1).xls]Лист1'!$B$21:$B$23,'[938651 (1).xls]Лист1'!$B$26:$B$28,'[938651 (1).xls]Лист1'!$B$31:$B$33,'[938651 (1).xls]Лист1'!$B$36:$B$38</c:f>
              <c:numCache>
                <c:formatCode>0.00</c:formatCode>
                <c:ptCount val="18"/>
                <c:pt idx="0">
                  <c:v>4</c:v>
                </c:pt>
                <c:pt idx="1">
                  <c:v>4.2699999999999996</c:v>
                </c:pt>
                <c:pt idx="2">
                  <c:v>4.5</c:v>
                </c:pt>
                <c:pt idx="3">
                  <c:v>3.7600000000000002</c:v>
                </c:pt>
                <c:pt idx="4">
                  <c:v>4.5</c:v>
                </c:pt>
                <c:pt idx="5">
                  <c:v>3.7600000000000002</c:v>
                </c:pt>
                <c:pt idx="6">
                  <c:v>4.5</c:v>
                </c:pt>
                <c:pt idx="7">
                  <c:v>4.7699999999999996</c:v>
                </c:pt>
                <c:pt idx="8">
                  <c:v>3.2600000000000002</c:v>
                </c:pt>
                <c:pt idx="9">
                  <c:v>4.2699999999999996</c:v>
                </c:pt>
                <c:pt idx="10">
                  <c:v>3</c:v>
                </c:pt>
                <c:pt idx="11">
                  <c:v>4.2699999999999996</c:v>
                </c:pt>
                <c:pt idx="12">
                  <c:v>5</c:v>
                </c:pt>
                <c:pt idx="13">
                  <c:v>3</c:v>
                </c:pt>
                <c:pt idx="14">
                  <c:v>4.2699999999999996</c:v>
                </c:pt>
                <c:pt idx="15">
                  <c:v>4</c:v>
                </c:pt>
                <c:pt idx="16">
                  <c:v>4.5</c:v>
                </c:pt>
                <c:pt idx="17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D5-4D38-B0E4-E2B6B2E58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5559736"/>
        <c:axId val="145560128"/>
      </c:barChart>
      <c:catAx>
        <c:axId val="1455597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45560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5560128"/>
        <c:scaling>
          <c:orientation val="minMax"/>
        </c:scaling>
        <c:delete val="1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.00" sourceLinked="1"/>
        <c:majorTickMark val="out"/>
        <c:minorTickMark val="none"/>
        <c:tickLblPos val="nextTo"/>
        <c:crossAx val="145559736"/>
        <c:crosses val="autoZero"/>
        <c:crossBetween val="between"/>
      </c:valAx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68CBA-26A2-4F35-9282-A8A372D625C6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C9EB21-08C7-400E-97DA-A694D4F34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30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756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493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1521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268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9743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57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696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25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9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89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632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23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2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95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54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716A8-1E54-4B05-A9A1-4FF7512F116A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547B971-4AF4-4B4A-9F80-36AFB974A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28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chart" Target="../charts/char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715272" y="6215082"/>
            <a:ext cx="540556" cy="500042"/>
          </a:xfrm>
          <a:prstGeom prst="rect">
            <a:avLst/>
          </a:prstGeom>
        </p:spPr>
      </p:pic>
      <p:pic>
        <p:nvPicPr>
          <p:cNvPr id="6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76" y="6143644"/>
            <a:ext cx="571479" cy="57147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928662" y="3714752"/>
            <a:ext cx="8001056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900" lvl="2" indent="-469900" algn="ctr">
              <a:spcBef>
                <a:spcPct val="20000"/>
              </a:spcBef>
              <a:buClr>
                <a:srgbClr val="FEB80A"/>
              </a:buClr>
            </a:pPr>
            <a:r>
              <a:rPr lang="ru-RU" sz="16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u="sng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Приказ МО и Н РФ  №276 от 07.04.2014г.</a:t>
            </a:r>
          </a:p>
          <a:p>
            <a:pPr marL="469900" lvl="0" indent="-46990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16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«Об утверждении Порядка проведения аттестации педагогических работников </a:t>
            </a:r>
          </a:p>
          <a:p>
            <a:pPr marL="469900" lvl="0" indent="-46990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16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организаций, осуществляющих образовательную</a:t>
            </a:r>
            <a:r>
              <a:rPr lang="en-US" sz="16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деятельность»</a:t>
            </a:r>
          </a:p>
          <a:p>
            <a:pPr marL="469900" lvl="0" indent="-46990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16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u="sng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Приказ МО и Н РТ от 25.07.2014 № под-4231/14.</a:t>
            </a:r>
          </a:p>
          <a:p>
            <a:pPr marL="469900" lvl="0" indent="-46990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16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«Об утверждении Административного регламента Министерства образования и науки </a:t>
            </a:r>
          </a:p>
          <a:p>
            <a:pPr marL="469900" lvl="0" indent="-46990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16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Республики Татарстан по предоставлению государственной услуги по аттестации </a:t>
            </a:r>
          </a:p>
          <a:p>
            <a:pPr marL="469900" lvl="0" indent="-46990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16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 организаций, осуществляющих образовательную деятельность в Республике Татарстан, в целях установления квалификационной категории»</a:t>
            </a:r>
            <a:endParaRPr lang="ru-RU" sz="1600" u="sng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00" y="785793"/>
            <a:ext cx="4071966" cy="2672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14282" y="71414"/>
            <a:ext cx="847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3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Педагогическая (заявительная) аттестация </a:t>
            </a:r>
          </a:p>
          <a:p>
            <a:pPr algn="ctr"/>
            <a:r>
              <a:rPr lang="ru-RU" sz="2000" b="1" dirty="0">
                <a:solidFill>
                  <a:srgbClr val="0033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информационной системе  на портале 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edu.tatar.ru</a:t>
            </a:r>
            <a:r>
              <a:rPr lang="ru-RU" sz="2000" b="1" dirty="0">
                <a:solidFill>
                  <a:srgbClr val="0033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43504" y="857232"/>
            <a:ext cx="40004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 подает электронное заявление на категорию (согласно требованиям) через личный кабинет 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Прикрепляет пакет документов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Кураторы ОО, МР проверяют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В назначенный экспертной комиссией день педагог сдает компьютерное тестирование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500958" y="6215058"/>
            <a:ext cx="695034" cy="642942"/>
          </a:xfrm>
          <a:prstGeom prst="rect">
            <a:avLst/>
          </a:prstGeom>
        </p:spPr>
      </p:pic>
      <p:pic>
        <p:nvPicPr>
          <p:cNvPr id="5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38" y="6215058"/>
            <a:ext cx="642942" cy="642942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4"/>
          <a:srcRect t="9709" r="53246" b="3495"/>
          <a:stretch>
            <a:fillRect/>
          </a:stretch>
        </p:blipFill>
        <p:spPr bwMode="auto">
          <a:xfrm>
            <a:off x="0" y="142852"/>
            <a:ext cx="5104097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/>
          <p:nvPr/>
        </p:nvGraphicFramePr>
        <p:xfrm>
          <a:off x="4572000" y="2214554"/>
          <a:ext cx="4572000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" name="Рисунок 9" descr="C:\Users\User\Documents\АТТЕСТАЦИЯ КУКМОР\Аттестация руководителей\Аттестация руковод - 2020\фото тестир\IMG_20200213_133921.jpg"/>
          <p:cNvPicPr/>
          <p:nvPr/>
        </p:nvPicPr>
        <p:blipFill>
          <a:blip r:embed="rId6" cstate="print"/>
          <a:srcRect l="36301" t="22880"/>
          <a:stretch>
            <a:fillRect/>
          </a:stretch>
        </p:blipFill>
        <p:spPr bwMode="auto">
          <a:xfrm>
            <a:off x="6643702" y="142852"/>
            <a:ext cx="235480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072066" y="64291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MGrade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000892" y="5857892"/>
            <a:ext cx="926686" cy="857232"/>
          </a:xfrm>
          <a:prstGeom prst="rect">
            <a:avLst/>
          </a:prstGeom>
        </p:spPr>
      </p:pic>
      <p:pic>
        <p:nvPicPr>
          <p:cNvPr id="5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2462" y="5929330"/>
            <a:ext cx="785793" cy="785793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4"/>
          <a:srcRect l="27094" t="11650" r="23538" b="3644"/>
          <a:stretch>
            <a:fillRect/>
          </a:stretch>
        </p:blipFill>
        <p:spPr bwMode="auto">
          <a:xfrm>
            <a:off x="4000496" y="500042"/>
            <a:ext cx="5000660" cy="420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AutoShape 5" descr="https://edu.tatar.ru/storage/open/9164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C:\Users\User\Desktop\9164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9" y="4143380"/>
            <a:ext cx="3812364" cy="2714620"/>
          </a:xfrm>
          <a:prstGeom prst="rect">
            <a:avLst/>
          </a:prstGeom>
          <a:noFill/>
        </p:spPr>
      </p:pic>
      <p:pic>
        <p:nvPicPr>
          <p:cNvPr id="1031" name="Picture 7" descr="C:\Users\User\Desktop\91643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2" y="4223878"/>
            <a:ext cx="1928826" cy="2634122"/>
          </a:xfrm>
          <a:prstGeom prst="rect">
            <a:avLst/>
          </a:prstGeom>
          <a:noFill/>
        </p:spPr>
      </p:pic>
      <p:pic>
        <p:nvPicPr>
          <p:cNvPr id="14" name="Рисунок 13" descr="C:\Users\User\Desktop\91643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4286256"/>
            <a:ext cx="192882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500166" y="0"/>
            <a:ext cx="55418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Пакет документов педагога-библиотекаря</a:t>
            </a:r>
          </a:p>
        </p:txBody>
      </p:sp>
      <p:pic>
        <p:nvPicPr>
          <p:cNvPr id="16" name="Рисунок 15"/>
          <p:cNvPicPr/>
          <p:nvPr/>
        </p:nvPicPr>
        <p:blipFill>
          <a:blip r:embed="rId8"/>
          <a:srcRect l="24800" t="3301" r="24194" b="6019"/>
          <a:stretch>
            <a:fillRect/>
          </a:stretch>
        </p:blipFill>
        <p:spPr bwMode="auto">
          <a:xfrm>
            <a:off x="357158" y="500042"/>
            <a:ext cx="378621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Прямая со стрелкой 18"/>
          <p:cNvCxnSpPr/>
          <p:nvPr/>
        </p:nvCxnSpPr>
        <p:spPr>
          <a:xfrm rot="10800000">
            <a:off x="2143108" y="1214422"/>
            <a:ext cx="500066" cy="7143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>
            <a:off x="1500166" y="1357298"/>
            <a:ext cx="785818" cy="7302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/>
          <p:nvPr/>
        </p:nvPicPr>
        <p:blipFill>
          <a:blip r:embed="rId2"/>
          <a:srcRect l="10155" t="10962" r="48356" b="3987"/>
          <a:stretch>
            <a:fillRect/>
          </a:stretch>
        </p:blipFill>
        <p:spPr bwMode="auto">
          <a:xfrm>
            <a:off x="4500562" y="2143116"/>
            <a:ext cx="4286280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/>
          <a:srcRect l="23221" t="14214" r="23733" b="9866"/>
          <a:stretch>
            <a:fillRect/>
          </a:stretch>
        </p:blipFill>
        <p:spPr bwMode="auto">
          <a:xfrm>
            <a:off x="4214810" y="0"/>
            <a:ext cx="492919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4"/>
          <a:srcRect l="23499" t="11923" r="23300" b="5125"/>
          <a:stretch>
            <a:fillRect/>
          </a:stretch>
        </p:blipFill>
        <p:spPr bwMode="auto">
          <a:xfrm>
            <a:off x="0" y="2571744"/>
            <a:ext cx="4357686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User\Desktop\attectacia.png"/>
          <p:cNvPicPr>
            <a:picLocks noChangeAspect="1" noChangeArrowheads="1"/>
          </p:cNvPicPr>
          <p:nvPr/>
        </p:nvPicPr>
        <p:blipFill>
          <a:blip r:embed="rId5"/>
          <a:srcRect l="7692" r="10769"/>
          <a:stretch>
            <a:fillRect/>
          </a:stretch>
        </p:blipFill>
        <p:spPr bwMode="auto">
          <a:xfrm>
            <a:off x="0" y="0"/>
            <a:ext cx="4193978" cy="257176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143108" y="1643050"/>
            <a:ext cx="1621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ОШИБКИ</a:t>
            </a: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232570" y="6072206"/>
            <a:ext cx="695008" cy="642918"/>
          </a:xfrm>
          <a:prstGeom prst="rect">
            <a:avLst/>
          </a:prstGeom>
        </p:spPr>
      </p:pic>
      <p:pic>
        <p:nvPicPr>
          <p:cNvPr id="6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38" y="6072206"/>
            <a:ext cx="642917" cy="642917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>
          <a:blip r:embed="rId4"/>
          <a:srcRect l="24513" t="6346" r="23716" b="2967"/>
          <a:stretch>
            <a:fillRect/>
          </a:stretch>
        </p:blipFill>
        <p:spPr bwMode="auto">
          <a:xfrm>
            <a:off x="5715008" y="0"/>
            <a:ext cx="328614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5"/>
          <a:srcRect l="23966" t="10577" r="22951" b="5797"/>
          <a:stretch>
            <a:fillRect/>
          </a:stretch>
        </p:blipFill>
        <p:spPr bwMode="auto">
          <a:xfrm>
            <a:off x="0" y="2928934"/>
            <a:ext cx="400049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6"/>
          <a:srcRect l="11822" t="6154" r="12143" b="2072"/>
          <a:stretch>
            <a:fillRect/>
          </a:stretch>
        </p:blipFill>
        <p:spPr bwMode="auto">
          <a:xfrm>
            <a:off x="4143372" y="2928934"/>
            <a:ext cx="485778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трелка вниз 16"/>
          <p:cNvSpPr/>
          <p:nvPr/>
        </p:nvSpPr>
        <p:spPr>
          <a:xfrm rot="16200000">
            <a:off x="4834892" y="1022968"/>
            <a:ext cx="331472" cy="11430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8014492" flipH="1">
            <a:off x="5791831" y="3341209"/>
            <a:ext cx="311472" cy="118371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330808">
            <a:off x="2345646" y="3168381"/>
            <a:ext cx="357190" cy="11430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3" descr="C:\Users\User\Desktop\unnamed.jpg"/>
          <p:cNvPicPr>
            <a:picLocks noChangeAspect="1" noChangeArrowheads="1"/>
          </p:cNvPicPr>
          <p:nvPr/>
        </p:nvPicPr>
        <p:blipFill>
          <a:blip r:embed="rId7"/>
          <a:srcRect l="11259" r="8798" b="3598"/>
          <a:stretch>
            <a:fillRect/>
          </a:stretch>
        </p:blipFill>
        <p:spPr bwMode="auto">
          <a:xfrm>
            <a:off x="0" y="0"/>
            <a:ext cx="4214810" cy="29681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142852"/>
            <a:ext cx="3000396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3399"/>
                </a:solidFill>
                <a:effectLst/>
                <a:latin typeface="Times New Roman" pitchFamily="18" charset="0"/>
                <a:cs typeface="Times New Roman" pitchFamily="18" charset="0"/>
              </a:rPr>
              <a:t>   Типичные ошибки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715272" y="6215082"/>
            <a:ext cx="540556" cy="500042"/>
          </a:xfrm>
          <a:prstGeom prst="rect">
            <a:avLst/>
          </a:prstGeom>
        </p:spPr>
      </p:pic>
      <p:pic>
        <p:nvPicPr>
          <p:cNvPr id="6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76" y="6143644"/>
            <a:ext cx="571479" cy="571479"/>
          </a:xfrm>
          <a:prstGeom prst="rect">
            <a:avLst/>
          </a:prstGeom>
          <a:noFill/>
        </p:spPr>
      </p:pic>
      <p:pic>
        <p:nvPicPr>
          <p:cNvPr id="12" name="Рисунок 11" descr="C:\Users\User\Documents\АТТЕСТАЦИЯ КУКМОР\Аттестация руководителей\Аттестация руковод-19\Аттестация кандидата Поч сутер апрель-июнь, 19\20190605_140406_1559804915784.jpg"/>
          <p:cNvPicPr/>
          <p:nvPr/>
        </p:nvPicPr>
        <p:blipFill>
          <a:blip r:embed="rId4" cstate="print"/>
          <a:srcRect l="23391" r="5107"/>
          <a:stretch>
            <a:fillRect/>
          </a:stretch>
        </p:blipFill>
        <p:spPr bwMode="auto">
          <a:xfrm>
            <a:off x="5072066" y="500042"/>
            <a:ext cx="407193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5"/>
          <a:srcRect l="21035" t="10195" r="16542" b="4280"/>
          <a:stretch>
            <a:fillRect/>
          </a:stretch>
        </p:blipFill>
        <p:spPr bwMode="auto">
          <a:xfrm>
            <a:off x="285720" y="500042"/>
            <a:ext cx="478634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000232" y="0"/>
            <a:ext cx="3000396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solidFill>
                  <a:srgbClr val="003399"/>
                </a:solidFill>
                <a:effectLst/>
                <a:latin typeface="Times New Roman" pitchFamily="18" charset="0"/>
                <a:cs typeface="Times New Roman" pitchFamily="18" charset="0"/>
              </a:rPr>
              <a:t>Типичные ошибки</a:t>
            </a:r>
          </a:p>
        </p:txBody>
      </p:sp>
      <p:pic>
        <p:nvPicPr>
          <p:cNvPr id="15" name="Рисунок 14"/>
          <p:cNvPicPr/>
          <p:nvPr/>
        </p:nvPicPr>
        <p:blipFill>
          <a:blip r:embed="rId6"/>
          <a:srcRect l="23508" t="15409" r="23738" b="11123"/>
          <a:stretch>
            <a:fillRect/>
          </a:stretch>
        </p:blipFill>
        <p:spPr bwMode="auto">
          <a:xfrm>
            <a:off x="285720" y="3643314"/>
            <a:ext cx="4786346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7" cstate="print"/>
          <a:srcRect l="12150" t="15175" r="11823" b="3891"/>
          <a:stretch>
            <a:fillRect/>
          </a:stretch>
        </p:blipFill>
        <p:spPr bwMode="auto">
          <a:xfrm>
            <a:off x="4857752" y="3786190"/>
            <a:ext cx="4286248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5ea170dfae6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071942"/>
            <a:ext cx="1795458" cy="1795458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715272" y="6215082"/>
            <a:ext cx="540556" cy="500042"/>
          </a:xfrm>
          <a:prstGeom prst="rect">
            <a:avLst/>
          </a:prstGeom>
        </p:spPr>
      </p:pic>
      <p:pic>
        <p:nvPicPr>
          <p:cNvPr id="6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6776" y="6143644"/>
            <a:ext cx="571479" cy="57147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42910" y="214290"/>
            <a:ext cx="7858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Карту  результативности необходимо заполнять в соответствии с рекомендациями, размещенными в Системе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5"/>
          <a:srcRect l="22305" t="4063" r="23746" b="3842"/>
          <a:stretch>
            <a:fillRect/>
          </a:stretch>
        </p:blipFill>
        <p:spPr bwMode="auto">
          <a:xfrm>
            <a:off x="0" y="928670"/>
            <a:ext cx="335755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6"/>
          <a:srcRect l="10566" t="10311" r="11101" b="2529"/>
          <a:stretch>
            <a:fillRect/>
          </a:stretch>
        </p:blipFill>
        <p:spPr bwMode="auto">
          <a:xfrm>
            <a:off x="2786050" y="1714488"/>
            <a:ext cx="635795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715272" y="6215082"/>
            <a:ext cx="540556" cy="500042"/>
          </a:xfrm>
          <a:prstGeom prst="rect">
            <a:avLst/>
          </a:prstGeom>
        </p:spPr>
      </p:pic>
      <p:pic>
        <p:nvPicPr>
          <p:cNvPr id="6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76" y="6143644"/>
            <a:ext cx="571479" cy="57147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357686" y="3714752"/>
            <a:ext cx="1621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ОШИБКИ</a:t>
            </a:r>
            <a:r>
              <a:rPr lang="ru-RU" dirty="0"/>
              <a:t> 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4"/>
          <a:srcRect l="24372" r="22875"/>
          <a:stretch>
            <a:fillRect/>
          </a:stretch>
        </p:blipFill>
        <p:spPr bwMode="auto">
          <a:xfrm>
            <a:off x="0" y="1338240"/>
            <a:ext cx="4357718" cy="551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5"/>
          <a:srcRect l="23189" t="10570" r="22973" b="2484"/>
          <a:stretch>
            <a:fillRect/>
          </a:stretch>
        </p:blipFill>
        <p:spPr bwMode="auto">
          <a:xfrm>
            <a:off x="4000496" y="1500150"/>
            <a:ext cx="514350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трелка вниз 16"/>
          <p:cNvSpPr/>
          <p:nvPr/>
        </p:nvSpPr>
        <p:spPr>
          <a:xfrm rot="5400000">
            <a:off x="2857488" y="1857364"/>
            <a:ext cx="302892" cy="158877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14282" y="3357562"/>
            <a:ext cx="1500198" cy="8572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 rot="5400000">
            <a:off x="2643174" y="5572140"/>
            <a:ext cx="302892" cy="158877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/>
          <p:nvPr/>
        </p:nvPicPr>
        <p:blipFill>
          <a:blip r:embed="rId6" cstate="print"/>
          <a:srcRect l="1977" t="6327" r="50932" b="4082"/>
          <a:stretch>
            <a:fillRect/>
          </a:stretch>
        </p:blipFill>
        <p:spPr bwMode="auto">
          <a:xfrm>
            <a:off x="2714612" y="0"/>
            <a:ext cx="2571768" cy="2428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500958" y="6072206"/>
            <a:ext cx="712372" cy="658981"/>
          </a:xfrm>
          <a:prstGeom prst="rect">
            <a:avLst/>
          </a:prstGeom>
        </p:spPr>
      </p:pic>
      <p:pic>
        <p:nvPicPr>
          <p:cNvPr id="5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38" y="6072206"/>
            <a:ext cx="642917" cy="642917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4"/>
          <a:srcRect l="24701" t="6214" r="25121" b="7573"/>
          <a:stretch>
            <a:fillRect/>
          </a:stretch>
        </p:blipFill>
        <p:spPr bwMode="auto">
          <a:xfrm>
            <a:off x="214282" y="0"/>
            <a:ext cx="3643338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9" name="Стрелка вверх 8"/>
          <p:cNvSpPr/>
          <p:nvPr/>
        </p:nvSpPr>
        <p:spPr>
          <a:xfrm rot="5400000" flipV="1">
            <a:off x="2536017" y="1750207"/>
            <a:ext cx="71438" cy="1000132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/>
          <p:nvPr/>
        </p:nvPicPr>
        <p:blipFill>
          <a:blip r:embed="rId5"/>
          <a:srcRect l="24691" t="5631" r="24849" b="6796"/>
          <a:stretch>
            <a:fillRect/>
          </a:stretch>
        </p:blipFill>
        <p:spPr bwMode="auto">
          <a:xfrm>
            <a:off x="5572132" y="0"/>
            <a:ext cx="357186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11" name="Стрелка вверх 10"/>
          <p:cNvSpPr/>
          <p:nvPr/>
        </p:nvSpPr>
        <p:spPr>
          <a:xfrm rot="5400000" flipV="1">
            <a:off x="2536017" y="2321711"/>
            <a:ext cx="71438" cy="1000132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2" name="Стрелка вверх 11"/>
          <p:cNvSpPr/>
          <p:nvPr/>
        </p:nvSpPr>
        <p:spPr>
          <a:xfrm rot="5400000" flipV="1">
            <a:off x="2536017" y="2821777"/>
            <a:ext cx="71438" cy="1000132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3" name="Стрелка вверх 12"/>
          <p:cNvSpPr/>
          <p:nvPr/>
        </p:nvSpPr>
        <p:spPr>
          <a:xfrm rot="5400000" flipV="1">
            <a:off x="7893867" y="1750207"/>
            <a:ext cx="71438" cy="1000132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4" name="Стрелка вверх 13"/>
          <p:cNvSpPr/>
          <p:nvPr/>
        </p:nvSpPr>
        <p:spPr>
          <a:xfrm rot="5400000" flipV="1">
            <a:off x="7893867" y="2321711"/>
            <a:ext cx="71438" cy="1000132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5" name="Стрелка вверх 14"/>
          <p:cNvSpPr/>
          <p:nvPr/>
        </p:nvSpPr>
        <p:spPr>
          <a:xfrm rot="5400000" flipV="1">
            <a:off x="7893867" y="2893215"/>
            <a:ext cx="71438" cy="1000132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/>
          <p:nvPr/>
        </p:nvPicPr>
        <p:blipFill>
          <a:blip r:embed="rId6"/>
          <a:srcRect l="24723" t="6214" r="25328" b="6756"/>
          <a:stretch>
            <a:fillRect/>
          </a:stretch>
        </p:blipFill>
        <p:spPr bwMode="auto">
          <a:xfrm>
            <a:off x="3214678" y="3571852"/>
            <a:ext cx="307183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18" name="Стрелка вверх 17"/>
          <p:cNvSpPr/>
          <p:nvPr/>
        </p:nvSpPr>
        <p:spPr>
          <a:xfrm rot="5400000" flipV="1">
            <a:off x="5393537" y="5036355"/>
            <a:ext cx="71438" cy="1000132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9" name="Стрелка вверх 18"/>
          <p:cNvSpPr/>
          <p:nvPr/>
        </p:nvSpPr>
        <p:spPr>
          <a:xfrm rot="5400000" flipV="1">
            <a:off x="5393537" y="5607859"/>
            <a:ext cx="71438" cy="1000132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20" name="Стрелка вверх 19"/>
          <p:cNvSpPr/>
          <p:nvPr/>
        </p:nvSpPr>
        <p:spPr>
          <a:xfrm rot="5400000" flipV="1">
            <a:off x="5393537" y="6107925"/>
            <a:ext cx="71438" cy="1000132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81" name="Picture 5" descr="C:\Users\User\Desktop\unnamed (1).jpg"/>
          <p:cNvPicPr>
            <a:picLocks noChangeAspect="1" noChangeArrowheads="1"/>
          </p:cNvPicPr>
          <p:nvPr/>
        </p:nvPicPr>
        <p:blipFill>
          <a:blip r:embed="rId7"/>
          <a:srcRect l="9375" r="12500"/>
          <a:stretch>
            <a:fillRect/>
          </a:stretch>
        </p:blipFill>
        <p:spPr bwMode="auto">
          <a:xfrm>
            <a:off x="1413937" y="4163358"/>
            <a:ext cx="1643074" cy="2103135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3500430" y="1857364"/>
            <a:ext cx="228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lvl="0" indent="-283464" algn="ctr">
              <a:buClr>
                <a:srgbClr val="3891A7"/>
              </a:buClr>
              <a:buSzPct val="80000"/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При выборе направления </a:t>
            </a:r>
          </a:p>
          <a:p>
            <a:pPr marL="365760" lvl="0" indent="-283464" algn="ctr">
              <a:buClr>
                <a:srgbClr val="3891A7"/>
              </a:buClr>
              <a:buSzPct val="80000"/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и должности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715272" y="6215082"/>
            <a:ext cx="540556" cy="500042"/>
          </a:xfrm>
          <a:prstGeom prst="rect">
            <a:avLst/>
          </a:prstGeom>
        </p:spPr>
      </p:pic>
      <p:pic>
        <p:nvPicPr>
          <p:cNvPr id="6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76" y="6143644"/>
            <a:ext cx="571479" cy="57147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928662" y="142852"/>
            <a:ext cx="77316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0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аттестация в информационной системе «Электронное образование в Республике Татарстан»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29388" y="857232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п.36, п.37 Порядка РФ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Административный регламент МО и Н РТ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857232"/>
            <a:ext cx="4768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хранилище загрузить обязательные документы  согласно желаемой категории и свойства пакета «Льготный- Да/Нет»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1785926"/>
            <a:ext cx="71438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первую: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 Заявление заявителя о проведении аттестации в целях установления квалификационной категории (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электронное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Карта результативности аттестуемого работника.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на высшую: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Заверенная копия приказа + приложение с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фио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аттестуемого (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Подчеркнуть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Документ о ведении инновационной деятельности на высшую квалификационную категорию.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Документ, подтверждающий участие обучающихся (воспитанников) аттестуемого педагогического работника в олимпиадах, смотрах, конкурсах, соревнованиях, проходивших в течение последних пяти лет перед аттестацией на высшую квалификационную категорию (не более одного подтверждающего документа на 1-2 л.).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Аттестуемые, подлежащие экспертизе, обязательно  прикрепляют лист самооценки.  </a:t>
            </a:r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Проходят по программе </a:t>
            </a:r>
            <a:r>
              <a:rPr lang="en-US" sz="1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MGrade</a:t>
            </a:r>
            <a:endParaRPr lang="ru-RU" sz="1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500958" y="6072206"/>
            <a:ext cx="712372" cy="658981"/>
          </a:xfrm>
          <a:prstGeom prst="rect">
            <a:avLst/>
          </a:prstGeom>
        </p:spPr>
      </p:pic>
      <p:pic>
        <p:nvPicPr>
          <p:cNvPr id="5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38" y="6072206"/>
            <a:ext cx="642917" cy="642917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4"/>
          <a:srcRect l="8248" t="6718" r="8078" b="124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603" name="Picture 3" descr="C:\Users\User\Desktop\rebenok-ochki-grimasa-priko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6096" y="71414"/>
            <a:ext cx="3476316" cy="2183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6"/>
          <a:stretch>
            <a:fillRect/>
          </a:stretch>
        </p:blipFill>
        <p:spPr>
          <a:xfrm>
            <a:off x="7732636" y="6215082"/>
            <a:ext cx="695008" cy="642918"/>
          </a:xfrm>
          <a:prstGeom prst="rect">
            <a:avLst/>
          </a:prstGeom>
        </p:spPr>
      </p:pic>
      <p:pic>
        <p:nvPicPr>
          <p:cNvPr id="5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1082" y="6215082"/>
            <a:ext cx="642918" cy="64291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l="22778" t="2467" r="21020" b="2551"/>
          <a:stretch>
            <a:fillRect/>
          </a:stretch>
        </p:blipFill>
        <p:spPr bwMode="auto">
          <a:xfrm>
            <a:off x="0" y="0"/>
            <a:ext cx="4714876" cy="448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357422" y="3214686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первую кв. категорию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 l="22777" t="2808" r="21973" b="2357"/>
          <a:stretch>
            <a:fillRect/>
          </a:stretch>
        </p:blipFill>
        <p:spPr bwMode="auto">
          <a:xfrm>
            <a:off x="4334691" y="1500174"/>
            <a:ext cx="4809309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786578" y="5214950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высшую кв. категорию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1233</TotalTime>
  <Words>201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Tahoma</vt:lpstr>
      <vt:lpstr>Times New Roman</vt:lpstr>
      <vt:lpstr>Wingdings 3</vt:lpstr>
      <vt:lpstr>Легкий дым</vt:lpstr>
      <vt:lpstr>Презентация PowerPoint</vt:lpstr>
      <vt:lpstr>   Типичные ошибки</vt:lpstr>
      <vt:lpstr>   Типичные ошибки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 пакета документов аттестуемых педагогов (Типичные  ошибки)</dc:title>
  <dc:creator>Пользователь Windows</dc:creator>
  <cp:lastModifiedBy>Secretar</cp:lastModifiedBy>
  <cp:revision>80</cp:revision>
  <cp:lastPrinted>2021-10-02T08:08:02Z</cp:lastPrinted>
  <dcterms:created xsi:type="dcterms:W3CDTF">2021-08-27T11:47:22Z</dcterms:created>
  <dcterms:modified xsi:type="dcterms:W3CDTF">2021-10-02T08:12:37Z</dcterms:modified>
</cp:coreProperties>
</file>